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3"/>
  </p:handoutMasterIdLst>
  <p:sldIdLst>
    <p:sldId id="256" r:id="rId3"/>
    <p:sldId id="268" r:id="rId5"/>
    <p:sldId id="269" r:id="rId6"/>
    <p:sldId id="270" r:id="rId7"/>
    <p:sldId id="271" r:id="rId8"/>
    <p:sldId id="281" r:id="rId9"/>
    <p:sldId id="275" r:id="rId10"/>
    <p:sldId id="324" r:id="rId11"/>
    <p:sldId id="380" r:id="rId12"/>
    <p:sldId id="331" r:id="rId13"/>
    <p:sldId id="332" r:id="rId14"/>
    <p:sldId id="409" r:id="rId15"/>
    <p:sldId id="379" r:id="rId16"/>
    <p:sldId id="401" r:id="rId17"/>
    <p:sldId id="367" r:id="rId18"/>
    <p:sldId id="399" r:id="rId19"/>
    <p:sldId id="407" r:id="rId20"/>
    <p:sldId id="400" r:id="rId21"/>
    <p:sldId id="336" r:id="rId22"/>
    <p:sldId id="406" r:id="rId23"/>
    <p:sldId id="371" r:id="rId24"/>
    <p:sldId id="404" r:id="rId25"/>
    <p:sldId id="405" r:id="rId26"/>
    <p:sldId id="372" r:id="rId27"/>
    <p:sldId id="374" r:id="rId28"/>
    <p:sldId id="402" r:id="rId29"/>
    <p:sldId id="403" r:id="rId30"/>
    <p:sldId id="375" r:id="rId31"/>
    <p:sldId id="346" r:id="rId32"/>
  </p:sldIdLst>
  <p:sldSz cx="12192000" cy="6858000"/>
  <p:notesSz cx="7103745" cy="10234295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9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28102628" name="hemin251251" initials="h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4B183"/>
    <a:srgbClr val="64B9C5"/>
    <a:srgbClr val="46268A"/>
    <a:srgbClr val="9A6BBB"/>
    <a:srgbClr val="8A4C97"/>
    <a:srgbClr val="7852A3"/>
    <a:srgbClr val="D82E84"/>
    <a:srgbClr val="71278A"/>
    <a:srgbClr val="E8E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80" autoAdjust="0"/>
    <p:restoredTop sz="86374"/>
  </p:normalViewPr>
  <p:slideViewPr>
    <p:cSldViewPr snapToGrid="0" showGuides="1">
      <p:cViewPr varScale="1">
        <p:scale>
          <a:sx n="87" d="100"/>
          <a:sy n="87" d="100"/>
        </p:scale>
        <p:origin x="-1036" y="-68"/>
      </p:cViewPr>
      <p:guideLst>
        <p:guide orient="horz" pos="2121"/>
        <p:guide pos="39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80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9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9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28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7.jpe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9.png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2.png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png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4.png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5.png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image" Target="../media/image26.png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5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28.png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26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9.png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tags" Target="../tags/tag18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5790" y="1950085"/>
            <a:ext cx="7316470" cy="1003935"/>
          </a:xfrm>
        </p:spPr>
        <p:txBody>
          <a:bodyPr/>
          <a:lstStyle/>
          <a:p>
            <a:r>
              <a:rPr lang="zh-CN" altLang="en-US" dirty="0"/>
              <a:t>信息科技六年级上</a:t>
            </a:r>
            <a:r>
              <a:rPr lang="zh-CN" altLang="en-US" dirty="0"/>
              <a:t>册</a:t>
            </a:r>
            <a:endParaRPr lang="zh-CN" altLang="en-US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1985456" y="1820930"/>
            <a:ext cx="71755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5200" spc="-200">
                <a:solidFill>
                  <a:srgbClr val="FFFFFF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01</a:t>
            </a:r>
            <a:endParaRPr lang="en-US" sz="5200" spc="-200">
              <a:solidFill>
                <a:srgbClr val="FFFFFF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985645" y="1821180"/>
            <a:ext cx="4558030" cy="901700"/>
            <a:chOff x="1678" y="2959"/>
            <a:chExt cx="7178" cy="1420"/>
          </a:xfrm>
        </p:grpSpPr>
        <p:sp>
          <p:nvSpPr>
            <p:cNvPr id="70" name="清华大学活动主题大标题"/>
            <p:cNvSpPr txBox="1"/>
            <p:nvPr>
              <p:custDataLst>
                <p:tags r:id="rId3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90000" charset="-122"/>
                  <a:ea typeface="思源黑体" panose="020B0500000000090000" charset="-122"/>
                  <a:cs typeface="思源黑体" panose="020B0500000000090000" charset="-122"/>
                  <a:sym typeface="思源黑体" panose="020B050000000009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sz="5200" b="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副标题文字副标题文字副标题文字"/>
            <p:cNvSpPr txBox="1"/>
            <p:nvPr>
              <p:custDataLst>
                <p:tags r:id="rId4"/>
              </p:custDataLst>
            </p:nvPr>
          </p:nvSpPr>
          <p:spPr>
            <a:xfrm>
              <a:off x="3376" y="3076"/>
              <a:ext cx="548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身边的自动控制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985645" y="3143885"/>
            <a:ext cx="4558030" cy="901700"/>
            <a:chOff x="1678" y="2959"/>
            <a:chExt cx="7178" cy="1420"/>
          </a:xfrm>
        </p:grpSpPr>
        <p:sp>
          <p:nvSpPr>
            <p:cNvPr id="6" name="清华大学活动主题大标题"/>
            <p:cNvSpPr txBox="1"/>
            <p:nvPr>
              <p:custDataLst>
                <p:tags r:id="rId6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90000" charset="-122"/>
                  <a:ea typeface="思源黑体" panose="020B0500000000090000" charset="-122"/>
                  <a:cs typeface="思源黑体" panose="020B0500000000090000" charset="-122"/>
                  <a:sym typeface="思源黑体" panose="020B050000000009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sz="5200" b="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副标题文字副标题文字副标题文字"/>
            <p:cNvSpPr txBox="1"/>
            <p:nvPr>
              <p:custDataLst>
                <p:tags r:id="rId7"/>
              </p:custDataLst>
            </p:nvPr>
          </p:nvSpPr>
          <p:spPr>
            <a:xfrm>
              <a:off x="3376" y="3076"/>
              <a:ext cx="548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自动控制的发展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1985645" y="4466590"/>
            <a:ext cx="4558030" cy="901700"/>
            <a:chOff x="1678" y="2959"/>
            <a:chExt cx="7178" cy="1420"/>
          </a:xfrm>
        </p:grpSpPr>
        <p:sp>
          <p:nvSpPr>
            <p:cNvPr id="10" name="清华大学活动主题大标题"/>
            <p:cNvSpPr txBox="1"/>
            <p:nvPr>
              <p:custDataLst>
                <p:tags r:id="rId9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90000" charset="-122"/>
                  <a:ea typeface="思源黑体" panose="020B0500000000090000" charset="-122"/>
                  <a:cs typeface="思源黑体" panose="020B0500000000090000" charset="-122"/>
                  <a:sym typeface="思源黑体" panose="020B050000000009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sz="5200" b="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副标题文字副标题文字副标题文字"/>
            <p:cNvSpPr txBox="1"/>
            <p:nvPr>
              <p:custDataLst>
                <p:tags r:id="rId10"/>
              </p:custDataLst>
            </p:nvPr>
          </p:nvSpPr>
          <p:spPr>
            <a:xfrm>
              <a:off x="3376" y="3074"/>
              <a:ext cx="548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空调的室温控制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身边的自动控制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2096135" y="1420495"/>
            <a:ext cx="9000490" cy="163449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自动控制技术无处不在，它为我们的生活带来了极大的便利。</a:t>
            </a:r>
            <a:endParaRPr 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2105" y="2373630"/>
            <a:ext cx="3620770" cy="26739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6215" y="2424430"/>
            <a:ext cx="3581400" cy="270764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4"/>
          <a:stretch>
            <a:fillRect/>
          </a:stretch>
        </p:blipFill>
        <p:spPr>
          <a:xfrm>
            <a:off x="461010" y="2520315"/>
            <a:ext cx="3471545" cy="2421255"/>
          </a:xfrm>
          <a:prstGeom prst="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97425" y="5177790"/>
            <a:ext cx="65855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3.1.3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　地铁闸门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3.1.4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　商场自动门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770" y="514159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停车场里的道闸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787015" y="2279650"/>
            <a:ext cx="9248140" cy="1781175"/>
          </a:xfrm>
          <a:prstGeom prst="roundRect">
            <a:avLst>
              <a:gd name="adj" fmla="val 1307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endParaRPr lang="en-US" altLang="zh-CN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身边的自动控制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2620010" y="2611755"/>
            <a:ext cx="9000490" cy="163449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其实，控制系统在运行时，如果实现某项功能的过程不需要人工干预，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就能保证控制系统的输出符合预期目标，那么这个过程就是自动控制。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 descr="电脑小芯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360" y="2973070"/>
            <a:ext cx="3139440" cy="26123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身边的自动控制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190500" y="1727200"/>
            <a:ext cx="11010900" cy="161099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说一说生活中有哪些场景用到了自动控制，体现了自动控制的过程，请记录在下表中。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 algn="ctr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3.1.1 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生活中</a:t>
            </a:r>
            <a:r>
              <a:rPr 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的自动控制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1031240" y="1100455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3"/>
            </p:custDataLst>
          </p:nvPr>
        </p:nvGraphicFramePr>
        <p:xfrm>
          <a:off x="2466975" y="2839085"/>
          <a:ext cx="7258685" cy="2115185"/>
        </p:xfrm>
        <a:graphic>
          <a:graphicData uri="http://schemas.openxmlformats.org/drawingml/2006/table">
            <a:tbl>
              <a:tblPr/>
              <a:tblGrid>
                <a:gridCol w="1558290"/>
                <a:gridCol w="3355340"/>
                <a:gridCol w="2345055"/>
              </a:tblGrid>
              <a:tr h="433070">
                <a:tc>
                  <a:txBody>
                    <a:bodyPr/>
                    <a:p>
                      <a:pPr marL="0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altLang="en-US" sz="160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场景案例</a:t>
                      </a:r>
                      <a:endParaRPr lang="zh-CN" altLang="en-US" sz="160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t" anchorCtr="0">
                    <a:lnL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4B183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altLang="en-US" sz="160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实现的功能</a:t>
                      </a:r>
                      <a:endParaRPr lang="zh-CN" altLang="en-US" sz="160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t" anchorCtr="0">
                    <a:lnL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4B183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altLang="en-US" sz="160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自动控制的过程</a:t>
                      </a:r>
                      <a:endParaRPr lang="zh-CN" altLang="en-US" sz="160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t" anchorCtr="0">
                    <a:lnL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4B183"/>
                    </a:solidFill>
                  </a:tcPr>
                </a:tc>
              </a:tr>
              <a:tr h="56070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latin typeface="仿宋" panose="02010609060101010101" charset="-122"/>
                          <a:ea typeface="仿宋" panose="02010609060101010101" charset="-122"/>
                        </a:rPr>
                        <a:t>道路</a:t>
                      </a:r>
                      <a:r>
                        <a:rPr lang="zh-CN" sz="1200">
                          <a:latin typeface="仿宋" panose="02010609060101010101" charset="-122"/>
                          <a:ea typeface="仿宋" panose="02010609060101010101" charset="-122"/>
                        </a:rPr>
                        <a:t>上的</a:t>
                      </a:r>
                      <a:r>
                        <a:rPr lang="zh-CN" sz="1200">
                          <a:latin typeface="仿宋" panose="02010609060101010101" charset="-122"/>
                          <a:ea typeface="仿宋" panose="02010609060101010101" charset="-122"/>
                        </a:rPr>
                        <a:t>信号灯</a:t>
                      </a:r>
                      <a:endParaRPr lang="zh-CN" sz="12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anchor="ctr" anchorCtr="0">
                    <a:lnL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latin typeface="仿宋" panose="02010609060101010101" charset="-122"/>
                          <a:ea typeface="仿宋" panose="02010609060101010101" charset="-122"/>
                        </a:rPr>
                        <a:t>灯的颜色自动切换</a:t>
                      </a:r>
                      <a:endParaRPr lang="zh-CN" sz="12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anchor="ctr" anchorCtr="0">
                    <a:lnL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latin typeface="仿宋" panose="02010609060101010101" charset="-122"/>
                          <a:ea typeface="仿宋" panose="02010609060101010101" charset="-122"/>
                        </a:rPr>
                        <a:t>红灯、绿灯、黄灯自动切换</a:t>
                      </a:r>
                      <a:endParaRPr lang="zh-CN" sz="12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anchor="ctr" anchorCtr="0">
                    <a:lnL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6070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latin typeface="仿宋" panose="02010609060101010101" charset="-122"/>
                          <a:ea typeface="仿宋" panose="02010609060101010101" charset="-122"/>
                        </a:rPr>
                        <a:t>校园</a:t>
                      </a:r>
                      <a:r>
                        <a:rPr lang="zh-CN" sz="1200">
                          <a:latin typeface="仿宋" panose="02010609060101010101" charset="-122"/>
                          <a:ea typeface="仿宋" panose="02010609060101010101" charset="-122"/>
                        </a:rPr>
                        <a:t>里</a:t>
                      </a:r>
                      <a:r>
                        <a:rPr lang="zh-CN" sz="1200">
                          <a:latin typeface="仿宋" panose="02010609060101010101" charset="-122"/>
                          <a:ea typeface="仿宋" panose="02010609060101010101" charset="-122"/>
                        </a:rPr>
                        <a:t>自动打铃</a:t>
                      </a:r>
                      <a:endParaRPr lang="zh-CN" sz="12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anchor="ctr" anchorCtr="0">
                    <a:lnL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latin typeface="仿宋" panose="02010609060101010101" charset="-122"/>
                          <a:ea typeface="仿宋" panose="02010609060101010101" charset="-122"/>
                        </a:rPr>
                        <a:t>自动打铃</a:t>
                      </a:r>
                      <a:endParaRPr lang="zh-CN" sz="12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anchor="ctr" anchorCtr="0">
                    <a:lnL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latin typeface="仿宋" panose="02010609060101010101" charset="-122"/>
                          <a:ea typeface="仿宋" panose="02010609060101010101" charset="-122"/>
                        </a:rPr>
                        <a:t>上下课铃声自动播放</a:t>
                      </a:r>
                      <a:endParaRPr lang="zh-CN" sz="12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anchor="ctr" anchorCtr="0">
                    <a:lnL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60705">
                <a:tc>
                  <a:txBody>
                    <a:bodyPr/>
                    <a:p>
                      <a:pPr marL="0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20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altLang="zh-CN" sz="120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t" anchorCtr="0">
                    <a:lnL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20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altLang="zh-CN" sz="120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t" anchorCtr="0">
                    <a:lnL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/>
                      <a:endParaRPr sz="120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t" anchorCtr="0">
                    <a:lnL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ED7D3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190500" y="116078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P73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身边的自动控制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1031240" y="2451735"/>
            <a:ext cx="9895840" cy="239776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分小组讨论，上面的这些自动控制过程都有什么共同点？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>
              <a:lnSpc>
                <a:spcPct val="15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我发现，上面的这些自动控制过程都</a:t>
            </a:r>
            <a:r>
              <a:rPr lang="zh-CN" altLang="en-US" sz="2000" u="sng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altLang="zh-CN" sz="2000" u="sng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2000" u="sng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（需要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不需要）人工干预。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1031240" y="1100455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190500" y="116078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P73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76290" y="3395345"/>
            <a:ext cx="1405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不需要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自动控制的发展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1126490" y="1680845"/>
            <a:ext cx="9840595" cy="189103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随着现代科学技术的发展，夏天纳凉的方式也发生了很大的变化，如图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3.1.5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所示，小清的爷爷奶奶小时候用蒲扇降温，小清的爸爸妈妈小时候用风扇降温，而现在小清已经用上了可以自动调节室温的空调降温。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190500" y="128016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P73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4295" y="5392738"/>
            <a:ext cx="5080000" cy="553085"/>
          </a:xfrm>
          <a:prstGeom prst="rect">
            <a:avLst/>
          </a:prstGeom>
        </p:spPr>
        <p:txBody>
          <a:bodyPr>
            <a:sp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.1.5 </a:t>
            </a:r>
            <a:r>
              <a:rPr 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纳凉方式的变迁</a:t>
            </a:r>
            <a:endParaRPr 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4060" y="3267075"/>
            <a:ext cx="818388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自动控制的发展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2911475" y="4013200"/>
            <a:ext cx="11058525" cy="163449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4720" y="1149350"/>
            <a:ext cx="10351135" cy="1139190"/>
          </a:xfrm>
          <a:prstGeom prst="rect">
            <a:avLst/>
          </a:prstGeom>
        </p:spPr>
        <p:txBody>
          <a:bodyPr>
            <a:no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早期的自动控制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78965" y="1720850"/>
            <a:ext cx="9681845" cy="756920"/>
          </a:xfrm>
          <a:prstGeom prst="rect">
            <a:avLst/>
          </a:prstGeom>
        </p:spPr>
        <p:txBody>
          <a:bodyPr>
            <a:noAutofit/>
          </a:bodyPr>
          <a:p>
            <a:pPr indent="0" algn="l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早在古代，人们通过使用简单机械和水力设备实现了一定程度的自动化控制。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190500" y="128016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P74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-309245" y="5055870"/>
            <a:ext cx="12071350" cy="553085"/>
          </a:xfrm>
          <a:prstGeom prst="rect">
            <a:avLst/>
          </a:prstGeom>
        </p:spPr>
        <p:txBody>
          <a:bodyPr wrap="square">
            <a:sp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3.1.6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自动计时漏壶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3.1.7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都江堰水利工程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3.1.8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水运浑象仪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3.1.9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指南车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" y="2609215"/>
            <a:ext cx="5595620" cy="22758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3335" y="2593340"/>
            <a:ext cx="5344795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655320" y="2176780"/>
            <a:ext cx="9935845" cy="3315335"/>
          </a:xfrm>
          <a:prstGeom prst="roundRect">
            <a:avLst>
              <a:gd name="adj" fmla="val 1307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endParaRPr lang="en-US" altLang="zh-CN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自动控制的发展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2911475" y="4013200"/>
            <a:ext cx="11058525" cy="163449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4720" y="1149350"/>
            <a:ext cx="10351135" cy="1139190"/>
          </a:xfrm>
          <a:prstGeom prst="rect">
            <a:avLst/>
          </a:prstGeom>
        </p:spPr>
        <p:txBody>
          <a:bodyPr>
            <a:no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经典控制时期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2320" y="2401570"/>
            <a:ext cx="9681845" cy="3279775"/>
          </a:xfrm>
          <a:prstGeom prst="rect">
            <a:avLst/>
          </a:prstGeom>
        </p:spPr>
        <p:txBody>
          <a:bodyPr>
            <a:noAutofit/>
          </a:bodyPr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世纪初，经典控制理论使科技水平出现了巨大的飞跃，工业、农业、交通等各个领域都广泛采用了自动化技术。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某位科学家提出了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反馈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原理，即通过测量系统的输出信号，并将其与期望输出进行比较，从而调节系统的输入信号。这种反馈控制被广泛用于飞机自动驾驶仪、火炮定位等军用系统。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190500" y="128016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P74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461645" y="2351405"/>
            <a:ext cx="6865620" cy="3446780"/>
          </a:xfrm>
          <a:prstGeom prst="roundRect">
            <a:avLst>
              <a:gd name="adj" fmla="val 1307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endParaRPr lang="en-US" altLang="zh-CN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自动控制的发展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2911475" y="4013200"/>
            <a:ext cx="11058525" cy="163449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4720" y="1149350"/>
            <a:ext cx="10351135" cy="1139190"/>
          </a:xfrm>
          <a:prstGeom prst="rect">
            <a:avLst/>
          </a:prstGeom>
        </p:spPr>
        <p:txBody>
          <a:bodyPr>
            <a:no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现代自动控制的发展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5145" y="2406015"/>
            <a:ext cx="6791960" cy="3409950"/>
          </a:xfrm>
          <a:prstGeom prst="rect">
            <a:avLst/>
          </a:prstGeom>
        </p:spPr>
        <p:txBody>
          <a:bodyPr>
            <a:noAutofit/>
          </a:bodyPr>
          <a:p>
            <a:pPr indent="0" algn="l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20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年代，数字计算机开始应用于自动控制系统，使系统可以实现高度精确的自动化控制。传感器和执行器技术的发展，使自动控制系统能够接收更多的信息，并准确执行控制任务。例如，在智能家居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3.1.10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）中，传感器和执行器用于门窗的自动控制、照明调节等。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190500" y="128016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P75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51850" y="5310505"/>
            <a:ext cx="249872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3.1.10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智能家居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3495" y="2406015"/>
            <a:ext cx="3962400" cy="263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1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自动控制的发展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810895" y="1633220"/>
            <a:ext cx="10707370" cy="105156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3.1.11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所示，比较三代人烧水的方式，说一说随着时代的发展烧水壶发生了哪些变化。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18795" algn="ctr">
              <a:lnSpc>
                <a:spcPct val="15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26490" y="1006475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190500" y="11049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P75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01210" y="5200650"/>
            <a:ext cx="298894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3.1.11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烧水壶的变迁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420" y="2758440"/>
            <a:ext cx="6995160" cy="2103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996940" y="570865"/>
            <a:ext cx="5785485" cy="559498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indent="454660" algn="l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信息科技六年级上册主要包含了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个项目单元，每个单元都有跨学科活动，学生根据每单元的跨学科主题动手实践实现项目作品。第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单元学习控制设备、开关的作用，开展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智慧交通我控制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项目设计；第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单元学习连续量、开关量和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逻辑运算，开展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智能照明我搭建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项目设计；第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单元探索反馈与优化，学习自动控制，深入理解控制系统中反馈机制的原理与应用，开展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智能风扇我设计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项目设计。通过软硬件项目制作，认识生活中自动控制的工作过程与原理，并通过跨学科主题活动，提高学生的创新能力和问题解决能力。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605" r="2741" b="1496"/>
          <a:stretch>
            <a:fillRect/>
          </a:stretch>
        </p:blipFill>
        <p:spPr>
          <a:xfrm>
            <a:off x="756920" y="324485"/>
            <a:ext cx="4645025" cy="635825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1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自动控制的发展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810895" y="1633220"/>
            <a:ext cx="10707370" cy="105156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请根据你对自动控制的理解完成下表。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18795" algn="ctr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3.1.2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烧水壶的工作过程表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26490" y="1006475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4" name="表格 13"/>
          <p:cNvGraphicFramePr/>
          <p:nvPr>
            <p:custDataLst>
              <p:tags r:id="rId2"/>
            </p:custDataLst>
          </p:nvPr>
        </p:nvGraphicFramePr>
        <p:xfrm>
          <a:off x="1573530" y="2766060"/>
          <a:ext cx="8369300" cy="3297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8600"/>
                <a:gridCol w="2686050"/>
                <a:gridCol w="2402205"/>
                <a:gridCol w="1782445"/>
              </a:tblGrid>
              <a:tr h="117030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烧水方式</a:t>
                      </a:r>
                      <a:endParaRPr lang="zh-CN" altLang="en-US" sz="2000" b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需要人干预程度</a:t>
                      </a:r>
                      <a:endParaRPr lang="zh-CN" altLang="en-US" sz="2000" b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烧水过程（手动、半自动、完全自动）</a:t>
                      </a:r>
                      <a:endParaRPr lang="zh-CN" altLang="en-US" sz="2000" b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优势</a:t>
                      </a:r>
                      <a:endParaRPr lang="zh-CN" altLang="en-US" sz="2000" b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88315">
                <a:tc>
                  <a:txBody>
                    <a:bodyPr/>
                    <a:p>
                      <a:pPr indent="0" algn="ctr" fontAlgn="auto"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烧水壶</a:t>
                      </a: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p>
                      <a:pPr indent="0" algn="ctr" fontAlgn="auto"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电热水壶</a:t>
                      </a: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  <a:tr h="485140">
                <a:tc vMerge="1">
                  <a:tcPr anchor="ctr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p>
                      <a:pPr indent="0" algn="ctr" fontAlgn="auto"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即热饮水机</a:t>
                      </a: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  <a:tr h="483235">
                <a:tc vMerge="1">
                  <a:tcPr anchor="ctr" anchorCtr="0"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accent2"/>
                      </a:solidFill>
                      <a:prstDash val="solid"/>
                    </a:lnL>
                    <a:lnR w="12700">
                      <a:solidFill>
                        <a:schemeClr val="accent2"/>
                      </a:solidFill>
                      <a:prstDash val="solid"/>
                    </a:lnR>
                    <a:lnT w="12700">
                      <a:solidFill>
                        <a:schemeClr val="accent2"/>
                      </a:solidFill>
                      <a:prstDash val="solid"/>
                    </a:lnT>
                    <a:lnB w="12700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90500" y="11049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P76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1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空调的室温控制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941705" y="1823085"/>
            <a:ext cx="5154295" cy="105156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小清发现，夏天家里的空调并不总是制冷的状态。如图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3.1.12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所示，刚开始打开空调时，出风口的扇叶张开，会呼呼地往外吹风，可是一段时间后，空调会停止往外吹风，过会儿又开始吹风，为什么空调会这样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偷懒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呢？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18795">
              <a:lnSpc>
                <a:spcPct val="15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97750" y="4929505"/>
            <a:ext cx="298894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3.1.12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空调调节室温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190500" y="11049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P76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725" y="1622425"/>
            <a:ext cx="5021580" cy="33070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1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空调的室温控制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941705" y="1823085"/>
            <a:ext cx="4709160" cy="105156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夏天开空调前，室内温度常常高达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 </a:t>
            </a:r>
            <a:r>
              <a:rPr lang="en-US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℃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以上，我们希望降为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26 </a:t>
            </a:r>
            <a:r>
              <a:rPr lang="en-US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℃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，请你根据这个需求，观察空调运行规律，尝试完成空调自动控制过程流程图（见图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3.1.13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72760" y="5593080"/>
            <a:ext cx="412178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3.1.13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空调自动控制过程流程图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190500" y="11049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P77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266" name="图片 266" descr="空调调节室温流程图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2675" y="1243965"/>
            <a:ext cx="3687445" cy="41865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1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空调的室温控制</a:t>
            </a:r>
            <a:endParaRPr lang="zh-CN" altLang="en-US" sz="2800" dirty="0"/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190500" y="11049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P77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730" y="2134235"/>
            <a:ext cx="1785620" cy="2230755"/>
          </a:xfrm>
          <a:prstGeom prst="rect">
            <a:avLst/>
          </a:prstGeom>
        </p:spPr>
      </p:pic>
      <p:sp>
        <p:nvSpPr>
          <p:cNvPr id="10" name="圆角矩形标注 9"/>
          <p:cNvSpPr/>
          <p:nvPr>
            <p:custDataLst>
              <p:tags r:id="rId5"/>
            </p:custDataLst>
          </p:nvPr>
        </p:nvSpPr>
        <p:spPr>
          <a:xfrm>
            <a:off x="1898650" y="1316990"/>
            <a:ext cx="5523865" cy="1174750"/>
          </a:xfrm>
          <a:prstGeom prst="wedgeRoundRectCallout">
            <a:avLst>
              <a:gd name="adj1" fmla="val -43993"/>
              <a:gd name="adj2" fmla="val 7805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启动空调时，我使用了遥控器，所以这个启动的过程其实是人工控制而不是自动控制。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标注 7"/>
          <p:cNvSpPr/>
          <p:nvPr>
            <p:custDataLst>
              <p:tags r:id="rId6"/>
            </p:custDataLst>
          </p:nvPr>
        </p:nvSpPr>
        <p:spPr>
          <a:xfrm>
            <a:off x="4739005" y="2640330"/>
            <a:ext cx="5523865" cy="1020445"/>
          </a:xfrm>
          <a:prstGeom prst="wedgeRoundRectCallout">
            <a:avLst>
              <a:gd name="adj1" fmla="val 50172"/>
              <a:gd name="adj2" fmla="val 7724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你还输入了需要的温度值，这个温度值可是起了关键作用，它决定了空调是否工作。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圆角矩形标注 10"/>
          <p:cNvSpPr/>
          <p:nvPr>
            <p:custDataLst>
              <p:tags r:id="rId7"/>
            </p:custDataLst>
          </p:nvPr>
        </p:nvSpPr>
        <p:spPr>
          <a:xfrm>
            <a:off x="1898650" y="3808730"/>
            <a:ext cx="4109720" cy="581025"/>
          </a:xfrm>
          <a:prstGeom prst="wedgeRoundRectCallout">
            <a:avLst>
              <a:gd name="adj1" fmla="val -43995"/>
              <a:gd name="adj2" fmla="val -10366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这就是我们前面学习过的阈值。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圆角矩形标注 15"/>
          <p:cNvSpPr/>
          <p:nvPr>
            <p:custDataLst>
              <p:tags r:id="rId8"/>
            </p:custDataLst>
          </p:nvPr>
        </p:nvSpPr>
        <p:spPr>
          <a:xfrm>
            <a:off x="4362450" y="4796155"/>
            <a:ext cx="5242560" cy="738505"/>
          </a:xfrm>
          <a:prstGeom prst="wedgeRoundRectCallout">
            <a:avLst>
              <a:gd name="adj1" fmla="val 50460"/>
              <a:gd name="adj2" fmla="val -10950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自动控制的过程是从什么时候开始的呢？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图片 11" descr="小清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72650" y="2781300"/>
            <a:ext cx="2164080" cy="27533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1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空调的室温控制</a:t>
            </a:r>
            <a:endParaRPr lang="zh-CN" altLang="en-US" sz="2800" dirty="0"/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190500" y="11049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P77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730" y="2134235"/>
            <a:ext cx="1785620" cy="2230755"/>
          </a:xfrm>
          <a:prstGeom prst="rect">
            <a:avLst/>
          </a:prstGeom>
        </p:spPr>
      </p:pic>
      <p:sp>
        <p:nvSpPr>
          <p:cNvPr id="17" name="圆角矩形标注 16"/>
          <p:cNvSpPr/>
          <p:nvPr>
            <p:custDataLst>
              <p:tags r:id="rId5"/>
            </p:custDataLst>
          </p:nvPr>
        </p:nvSpPr>
        <p:spPr>
          <a:xfrm>
            <a:off x="2314575" y="1448435"/>
            <a:ext cx="7110095" cy="1174750"/>
          </a:xfrm>
          <a:prstGeom prst="wedgeRoundRectCallout">
            <a:avLst>
              <a:gd name="adj1" fmla="val -43993"/>
              <a:gd name="adj2" fmla="val 7805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从我们完成自动控制需要的人工输入，比如开关，设定好的温度、模式等。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圆角矩形标注 17"/>
          <p:cNvSpPr/>
          <p:nvPr>
            <p:custDataLst>
              <p:tags r:id="rId6"/>
            </p:custDataLst>
          </p:nvPr>
        </p:nvSpPr>
        <p:spPr>
          <a:xfrm>
            <a:off x="3216910" y="3771900"/>
            <a:ext cx="5910580" cy="1174750"/>
          </a:xfrm>
          <a:prstGeom prst="wedgeRoundRectCallout">
            <a:avLst>
              <a:gd name="adj1" fmla="val 55640"/>
              <a:gd name="adj2" fmla="val -5481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那我明白了，描述自动控制的过程要结合前面在过程与控制中学过的输入、计算和输出进行分析。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" name="图片 18" descr="小清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33585" y="2508885"/>
            <a:ext cx="1710055" cy="21805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1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空调的室温控制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379220" y="1496695"/>
            <a:ext cx="9372600" cy="118364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根据上面的对话，尝试填写表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3.1.3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，以加深对自动控制的理解。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18795" algn="ctr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.1.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  家用电器自动控制过程描述表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1032510" y="1006475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1032510" y="2603500"/>
          <a:ext cx="10263506" cy="2914015"/>
        </p:xfrm>
        <a:graphic>
          <a:graphicData uri="http://schemas.openxmlformats.org/drawingml/2006/table">
            <a:tbl>
              <a:tblPr/>
              <a:tblGrid>
                <a:gridCol w="1812290"/>
                <a:gridCol w="2817072"/>
                <a:gridCol w="2817072"/>
                <a:gridCol w="2817072"/>
              </a:tblGrid>
              <a:tr h="45529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联网的控制系统</a:t>
                      </a:r>
                      <a:endParaRPr lang="zh-CN" altLang="en-US" sz="1800" b="1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183"/>
                    </a:solidFill>
                  </a:tcPr>
                </a:tc>
                <a:tc gridSpan="3">
                  <a:txBody>
                    <a:bodyPr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运行过程</a:t>
                      </a:r>
                      <a:endParaRPr lang="zh-CN" altLang="en-US" sz="1800" b="1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183"/>
                    </a:solidFill>
                  </a:tcPr>
                </a:tc>
                <a:tc hMerge="1"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183"/>
                    </a:solidFill>
                  </a:tcPr>
                </a:tc>
                <a:tc hMerge="1"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183"/>
                    </a:solidFill>
                  </a:tcPr>
                </a:tc>
              </a:tr>
              <a:tr h="518795">
                <a:tc rowSpan="2">
                  <a:txBody>
                    <a:bodyPr/>
                    <a:p>
                      <a:pPr indent="0" algn="ctr" fontAlgn="auto">
                        <a:buNone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洗衣机  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输入</a:t>
                      </a: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</a:t>
                      </a: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输出</a:t>
                      </a: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 vMerge="1"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 rowSpan="2">
                  <a:txBody>
                    <a:bodyPr/>
                    <a:p>
                      <a:pPr indent="0" algn="ctr" fontAlgn="auto">
                        <a:buNone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微波炉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accent2"/>
                      </a:solidFill>
                      <a:prstDash val="solid"/>
                    </a:lnT>
                    <a:lnB w="12700" cap="flat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输入</a:t>
                      </a: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</a:t>
                      </a: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输出</a:t>
                      </a: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 vMerge="1"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accent2"/>
                      </a:solidFill>
                      <a:prstDash val="solid"/>
                    </a:lnT>
                    <a:lnB w="12700" cap="flat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1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空调的室温控制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379220" y="1715770"/>
            <a:ext cx="9372600" cy="118364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生活中自动控制的场景还有很多，说出图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3.1.14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中的哪些过程实现了自动控制，为人们解决了生活中的哪些实际问题，填写表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3.1.4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18795" algn="ctr">
              <a:lnSpc>
                <a:spcPct val="150000"/>
              </a:lnSpc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1032510" y="1006475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90720" y="5053330"/>
            <a:ext cx="438213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3.1.14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生活中的自动控制场景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9260" y="2937510"/>
            <a:ext cx="8793480" cy="17068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1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空调的室温控制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379220" y="1496695"/>
            <a:ext cx="9372600" cy="773430"/>
          </a:xfrm>
          <a:prstGeom prst="rect">
            <a:avLst/>
          </a:prstGeom>
        </p:spPr>
        <p:txBody>
          <a:bodyPr>
            <a:noAutofit/>
          </a:bodyPr>
          <a:p>
            <a:pPr indent="518795" algn="ctr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.1.</a:t>
            </a: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  各种系统的自动控制作用表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1032510" y="1006475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1126490" y="2322195"/>
          <a:ext cx="10263505" cy="3288030"/>
        </p:xfrm>
        <a:graphic>
          <a:graphicData uri="http://schemas.openxmlformats.org/drawingml/2006/table">
            <a:tbl>
              <a:tblPr/>
              <a:tblGrid>
                <a:gridCol w="1812290"/>
                <a:gridCol w="3103880"/>
                <a:gridCol w="5347335"/>
              </a:tblGrid>
              <a:tr h="45529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自动控制系统</a:t>
                      </a:r>
                      <a:endParaRPr lang="zh-CN" altLang="en-US" sz="1800" b="1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18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自动控制的过程描述</a:t>
                      </a:r>
                      <a:endParaRPr lang="zh-CN" altLang="en-US" sz="1800" b="1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18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解决了生活中的哪些实际问题</a:t>
                      </a:r>
                      <a:endParaRPr lang="zh-CN" altLang="en-US" sz="1800" b="1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183"/>
                    </a:solidFill>
                  </a:tcPr>
                </a:tc>
              </a:tr>
              <a:tr h="629920">
                <a:tc>
                  <a:txBody>
                    <a:bodyPr/>
                    <a:p>
                      <a:pPr indent="0" algn="ctr" fontAlgn="auto">
                        <a:buNone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物流分拣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将大量的包裹按照地区进行自动分类</a:t>
                      </a: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44145" indent="457200" algn="l" fontAlgn="auto">
                        <a:buNone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人工分拣效率低和速度慢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215">
                <a:tc>
                  <a:txBody>
                    <a:bodyPr/>
                    <a:p>
                      <a:pPr indent="0" algn="ctr" fontAlgn="auto">
                        <a:buNone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草坪洒水器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accent2"/>
                      </a:solidFill>
                      <a:prstDash val="solid"/>
                    </a:lnT>
                    <a:lnB w="12700" cap="flat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79705" indent="457200" algn="l" fontAlgn="auto">
                        <a:buNone/>
                      </a:pP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7080">
                <a:tc>
                  <a:txBody>
                    <a:bodyPr/>
                    <a:p>
                      <a:pPr indent="0" algn="ctr" fontAlgn="auto">
                        <a:buNone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行李箱传输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accent2"/>
                      </a:solidFill>
                      <a:prstDash val="solid"/>
                    </a:lnT>
                    <a:lnB w="12700" cap="flat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457200" algn="ctr" fontAlgn="auto">
                        <a:buNone/>
                      </a:pPr>
                      <a:endParaRPr lang="zh-CN" altLang="en-US" sz="18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电饭煲煮饭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accent2"/>
                      </a:solidFill>
                      <a:prstDash val="solid"/>
                    </a:lnT>
                    <a:lnB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en-US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chemeClr val="accent2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0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1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37335" y="2237740"/>
            <a:ext cx="9117330" cy="294259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请根据你对自动控制的理解，想一想教室里的风扇还能实现其他的自动控制功能吗？请将自动控制过程流程图的设计绘制出来。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993140" y="1330960"/>
            <a:ext cx="183959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挑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 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190500" y="133096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P78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p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课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  </a:t>
            </a:r>
            <a:r>
              <a:rPr altLang="en-US" sz="2800" dirty="0">
                <a:solidFill>
                  <a:schemeClr val="bg1"/>
                </a:solidFill>
                <a:sym typeface="+mn-ea"/>
              </a:rPr>
              <a:t>系统使用要</a:t>
            </a:r>
            <a:r>
              <a:rPr altLang="en-US" sz="2800" dirty="0">
                <a:solidFill>
                  <a:schemeClr val="bg1"/>
                </a:solidFill>
                <a:sym typeface="+mn-ea"/>
              </a:rPr>
              <a:t>规范</a:t>
            </a:r>
            <a:endParaRPr altLang="en-US" sz="2800" dirty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1357630"/>
            <a:ext cx="9570720" cy="1576705"/>
          </a:xfrm>
        </p:spPr>
        <p:txBody>
          <a:bodyPr/>
          <a:lstStyle/>
          <a:p>
            <a:r>
              <a:rPr lang="zh-CN" altLang="en-US"/>
              <a:t>谢谢大家</a:t>
            </a:r>
            <a:endParaRPr lang="zh-CN" altLang="en-US"/>
          </a:p>
        </p:txBody>
      </p:sp>
      <p:pic>
        <p:nvPicPr>
          <p:cNvPr id="4" name="图片 3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72390" y="2559685"/>
            <a:ext cx="6769735" cy="2652395"/>
          </a:xfrm>
          <a:prstGeom prst="roundRect">
            <a:avLst/>
          </a:prstGeo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本单元你将学习：</a:t>
            </a:r>
            <a:endParaRPr lang="en-US" altLang="en-US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</a:t>
            </a:r>
            <a:r>
              <a:rPr lang="zh-CN" altLang="en-US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 什么是自动控制</a:t>
            </a:r>
            <a:endParaRPr lang="zh-CN" altLang="en-US" sz="20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</a:t>
            </a:r>
            <a:r>
              <a:rPr lang="en-US" altLang="zh-CN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开环控制和闭环控制各自的特点和应用有哪些</a:t>
            </a:r>
            <a:endParaRPr lang="zh-CN" altLang="en-US" sz="20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</a:t>
            </a:r>
            <a:r>
              <a:rPr lang="en-US" altLang="zh-CN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反馈如何实现控制系统的优化</a:t>
            </a:r>
            <a:endParaRPr lang="zh-CN" altLang="en-US" sz="20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第三单元</a:t>
            </a:r>
            <a:r>
              <a:rPr lang="en-US" altLang="zh-CN" dirty="0"/>
              <a:t> </a:t>
            </a:r>
            <a:r>
              <a:rPr lang="zh-CN" altLang="en-US" dirty="0"/>
              <a:t>探索反馈与优化</a:t>
            </a:r>
            <a:endParaRPr lang="zh-CN" altLang="en-US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第三单元</a:t>
            </a:r>
            <a:r>
              <a:rPr lang="en-US" altLang="zh-CN" sz="2800" dirty="0">
                <a:sym typeface="+mn-ea"/>
              </a:rPr>
              <a:t>  </a:t>
            </a:r>
            <a:r>
              <a:rPr altLang="en-US" sz="2800" dirty="0">
                <a:sym typeface="+mn-ea"/>
              </a:rPr>
              <a:t>探索反馈与优化</a:t>
            </a:r>
            <a:endParaRPr lang="zh-CN" altLang="en-US" sz="28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165" y="1090295"/>
            <a:ext cx="5987415" cy="4676775"/>
          </a:xfrm>
          <a:prstGeom prst="rect">
            <a:avLst/>
          </a:prstGeom>
        </p:spPr>
        <p:txBody>
          <a:bodyPr wrap="square">
            <a:noAutofit/>
          </a:bodyPr>
          <a:p>
            <a:pPr indent="636905">
              <a:lnSpc>
                <a:spcPct val="20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信息科技的发展，生活中的设备变得越来越智能，人们发出指令，就可以控制各种设备进行工作。自动控制究竟是什么？它是怎么做到的？为什么有的控制系统不仅能自动运行，还能够根据外界数据变化进行自动调节？本单元，让我们一起揭开控制系统中反馈与优化的神秘面纱吧！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8415" y="1402080"/>
            <a:ext cx="5219700" cy="40538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第三单元</a:t>
            </a:r>
            <a:r>
              <a:rPr lang="en-US" altLang="zh-CN" sz="2800" dirty="0">
                <a:sym typeface="+mn-ea"/>
              </a:rPr>
              <a:t>  </a:t>
            </a:r>
            <a:r>
              <a:rPr altLang="en-US" sz="2800" dirty="0">
                <a:sym typeface="+mn-ea"/>
              </a:rPr>
              <a:t>探索反馈与优化</a:t>
            </a:r>
            <a:endParaRPr altLang="en-US" sz="28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35305" y="1080135"/>
            <a:ext cx="1669415" cy="626745"/>
          </a:xfrm>
          <a:prstGeom prst="roundRect">
            <a:avLst>
              <a:gd name="adj" fmla="val 23979"/>
            </a:avLst>
          </a:prstGeom>
          <a:solidFill>
            <a:srgbClr val="64B9C5"/>
          </a:solidFill>
        </p:spPr>
        <p:style>
          <a:lnRef idx="2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学习热身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5305" y="2056130"/>
            <a:ext cx="7023735" cy="29997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生活中有许多自动控制的设备，比如道路上的交通信号灯、地铁站里的自动售货机。你还能举出这样的例子吗？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观察一下你身边已经实现自动控制的设备，它们是如何实现自动控制的？对于自动控制你还有什么奇思妙想？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自动控制里可能用到了计算机程序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自动控制可以替代人们的部分工作，提高效率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不同的设备可以实现不同程度的自动控制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33360" y="1791970"/>
            <a:ext cx="2956560" cy="29641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35305" y="1080135"/>
            <a:ext cx="1669415" cy="626745"/>
          </a:xfrm>
          <a:prstGeom prst="roundRect">
            <a:avLst>
              <a:gd name="adj" fmla="val 23979"/>
            </a:avLst>
          </a:prstGeom>
          <a:solidFill>
            <a:srgbClr val="46268A"/>
          </a:solidFill>
        </p:spPr>
        <p:style>
          <a:lnRef idx="2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dist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你知道吗？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9035" y="2350135"/>
            <a:ext cx="6940550" cy="2950845"/>
          </a:xfrm>
          <a:prstGeom prst="rect">
            <a:avLst/>
          </a:prstGeom>
        </p:spPr>
        <p:txBody>
          <a:bodyPr wrap="square">
            <a:noAutofit/>
          </a:bodyPr>
          <a:p>
            <a:pPr indent="514985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飞球调节器是 世界上公认的第一个自动控制装置。它是瓦特于1788年设计的，用于控制蒸汽机的运行速度。飞球调节器的发明标志着自动控制技术在工业应用上的重要进步，它不仅是世界上第一个自动控制系统，也体现了人类利用机械装置来替代人力、减轻劳动强度的技术探索。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标题 4"/>
          <p:cNvSpPr>
            <a:spLocks noGrp="1"/>
          </p:cNvSpPr>
          <p:nvPr/>
        </p:nvSpPr>
        <p:spPr>
          <a:xfrm>
            <a:off x="304165" y="283845"/>
            <a:ext cx="9626600" cy="54483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90000" charset="-122"/>
              </a:defRPr>
            </a:lvl1pPr>
          </a:lstStyle>
          <a:p>
            <a:r>
              <a:rPr altLang="en-US" sz="2800" dirty="0">
                <a:sym typeface="+mn-ea"/>
              </a:rPr>
              <a:t>第三单元</a:t>
            </a:r>
            <a:r>
              <a:rPr lang="en-US" altLang="zh-CN" sz="2800" dirty="0">
                <a:sym typeface="+mn-ea"/>
              </a:rPr>
              <a:t>  </a:t>
            </a:r>
            <a:r>
              <a:rPr altLang="en-US" sz="2800" dirty="0">
                <a:sym typeface="+mn-ea"/>
              </a:rPr>
              <a:t>探索反馈与优化</a:t>
            </a:r>
            <a:endParaRPr lang="zh-CN" altLang="en-US" sz="2800" dirty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260" y="2141855"/>
            <a:ext cx="3497580" cy="29032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1985456" y="1820930"/>
            <a:ext cx="71755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r>
              <a:rPr lang="en-US" sz="5200" spc="-200">
                <a:solidFill>
                  <a:srgbClr val="FFFFFF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01</a:t>
            </a:r>
            <a:endParaRPr lang="en-US" sz="5200" spc="-200">
              <a:solidFill>
                <a:srgbClr val="FFFFFF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70" name="清华大学活动主题大标题"/>
          <p:cNvSpPr txBox="1"/>
          <p:nvPr>
            <p:custDataLst>
              <p:tags r:id="rId2"/>
            </p:custDataLst>
          </p:nvPr>
        </p:nvSpPr>
        <p:spPr>
          <a:xfrm>
            <a:off x="1765935" y="2282190"/>
            <a:ext cx="8660130" cy="341312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no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90000" charset="-122"/>
                <a:ea typeface="思源黑体" panose="020B0500000000090000" charset="-122"/>
                <a:cs typeface="思源黑体" panose="020B0500000000090000" charset="-122"/>
                <a:sym typeface="思源黑体" panose="020B0500000000090000" charset="-122"/>
              </a:defRPr>
            </a:lvl1pPr>
          </a:lstStyle>
          <a:p>
            <a:pPr indent="548640" algn="l">
              <a:lnSpc>
                <a:spcPct val="150000"/>
              </a:lnSpc>
            </a:pPr>
            <a:r>
              <a:rPr lang="en-US" sz="36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 1 课    </a:t>
            </a:r>
            <a:r>
              <a:rPr lang="zh-CN" altLang="en-US" sz="36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自动控制真方便</a:t>
            </a:r>
            <a:endParaRPr lang="zh-CN" altLang="en-US" sz="3600" dirty="0">
              <a:solidFill>
                <a:srgbClr val="46268A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48640" algn="l">
              <a:lnSpc>
                <a:spcPct val="150000"/>
              </a:lnSpc>
            </a:pPr>
            <a:r>
              <a:rPr lang="en-US" sz="36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 2 课    </a:t>
            </a:r>
            <a:r>
              <a:rPr lang="zh-CN" altLang="en-US" sz="36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开环控制处处显</a:t>
            </a:r>
            <a:endParaRPr lang="zh-CN" altLang="en-US" sz="3600" dirty="0">
              <a:solidFill>
                <a:srgbClr val="46268A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48640" algn="l">
              <a:lnSpc>
                <a:spcPct val="150000"/>
              </a:lnSpc>
            </a:pPr>
            <a:r>
              <a:rPr lang="en-US" sz="36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 3 课    </a:t>
            </a:r>
            <a:r>
              <a:rPr lang="zh-CN" altLang="en-US" sz="36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反馈机制保运转</a:t>
            </a:r>
            <a:endParaRPr lang="zh-CN" altLang="en-US" sz="3600" dirty="0">
              <a:solidFill>
                <a:srgbClr val="46268A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48640" algn="l">
              <a:lnSpc>
                <a:spcPct val="150000"/>
              </a:lnSpc>
            </a:pPr>
            <a:r>
              <a:rPr lang="en-US" sz="36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 4 课    </a:t>
            </a:r>
            <a:r>
              <a:rPr lang="zh-CN" altLang="en-US" sz="3600" dirty="0">
                <a:solidFill>
                  <a:srgbClr val="46268A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活动：智能风扇我设计</a:t>
            </a:r>
            <a:endParaRPr lang="en-US" altLang="zh-CN" sz="3600" dirty="0">
              <a:solidFill>
                <a:srgbClr val="46268A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9940" y="1448435"/>
            <a:ext cx="2834005" cy="833755"/>
          </a:xfrm>
          <a:prstGeom prst="roundRect">
            <a:avLst/>
          </a:prstGeom>
          <a:solidFill>
            <a:srgbClr val="46268A"/>
          </a:solidFill>
        </p:spPr>
        <p:txBody>
          <a:bodyPr vert="horz" wrap="square" rtlCol="0">
            <a:noAutofit/>
          </a:bodyPr>
          <a:p>
            <a:pPr algn="ctr">
              <a:lnSpc>
                <a:spcPct val="11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元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356235" y="2606675"/>
            <a:ext cx="6762750" cy="2652395"/>
          </a:xfrm>
          <a:prstGeom prst="roundRect">
            <a:avLst/>
          </a:prstGeo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本课中你将学习：</a:t>
            </a:r>
            <a:endParaRPr lang="zh-CN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 什么是自动控制</a:t>
            </a:r>
            <a:endParaRPr lang="zh-CN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 自动控制的发展是怎样的</a:t>
            </a:r>
            <a:endParaRPr lang="zh-CN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 如何描述自动控制的工作过程</a:t>
            </a:r>
            <a:endParaRPr lang="zh-CN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课</a:t>
            </a:r>
            <a:r>
              <a:rPr lang="en-US" altLang="zh-CN" dirty="0"/>
              <a:t> </a:t>
            </a:r>
            <a:r>
              <a:rPr lang="zh-CN" altLang="en-US" dirty="0"/>
              <a:t>自动控制真方便</a:t>
            </a:r>
            <a:endParaRPr lang="zh-CN" altLang="en-US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lstStyle/>
          <a:p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课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  </a:t>
            </a:r>
            <a:r>
              <a:rPr altLang="en-US" sz="2800" dirty="0">
                <a:solidFill>
                  <a:schemeClr val="bg1"/>
                </a:solidFill>
                <a:sym typeface="+mn-ea"/>
              </a:rPr>
              <a:t>自动控制真方便</a:t>
            </a:r>
            <a:endParaRPr altLang="en-US" sz="28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165" y="922655"/>
            <a:ext cx="5262880" cy="2880360"/>
          </a:xfrm>
          <a:prstGeom prst="rect">
            <a:avLst/>
          </a:prstGeom>
        </p:spPr>
        <p:txBody>
          <a:bodyPr wrap="square">
            <a:noAutofit/>
          </a:bodyPr>
          <a:p>
            <a:pPr indent="5568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在我们的日常学习中，每天都会听到上课铃声。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68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想一想上课铃声是不是自动响起？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3815" y="5203825"/>
            <a:ext cx="32435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3.1.1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校园自动打铃系统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7230" y="2299970"/>
            <a:ext cx="1936750" cy="2773680"/>
          </a:xfrm>
          <a:prstGeom prst="rect">
            <a:avLst/>
          </a:prstGeom>
        </p:spPr>
      </p:pic>
      <p:pic>
        <p:nvPicPr>
          <p:cNvPr id="2" name="无人驾驶视频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199380" y="2360930"/>
            <a:ext cx="5687695" cy="27120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14745" y="196215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无人驾驶汽车是不是自动控制？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9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17.xml><?xml version="1.0" encoding="utf-8"?>
<p:tagLst xmlns:p="http://schemas.openxmlformats.org/presentationml/2006/main">
  <p:tag name="KSO_WM_DIAGRAM_VIRTUALLY_FRAME" val="{&quot;height&quot;:282.9,&quot;left&quot;:50.1,&quot;top&quot;:132.9,&quot;width&quot;:786.2}"/>
</p:tagLst>
</file>

<file path=ppt/tags/tag1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1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2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3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4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5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6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7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8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1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TABLE_ENDDRAG_ORIGIN_RECT" val="571*160"/>
  <p:tag name="TABLE_ENDDRAG_RECT" val="198*233*571*160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4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9.xml><?xml version="1.0" encoding="utf-8"?>
<p:tagLst xmlns:p="http://schemas.openxmlformats.org/presentationml/2006/main">
  <p:tag name="TABLE_ENDDRAG_ORIGIN_RECT" val="658*259"/>
  <p:tag name="TABLE_ENDDRAG_RECT" val="124*217*658*259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TABLE_ENDDRAG_ORIGIN_RECT" val="607*229"/>
  <p:tag name="TABLE_ENDDRAG_RECT" val="180*210*607*229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TABLE_ENDDRAG_ORIGIN_RECT" val="607*229"/>
  <p:tag name="TABLE_ENDDRAG_RECT" val="180*210*607*229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80.xml><?xml version="1.0" encoding="utf-8"?>
<p:tagLst xmlns:p="http://schemas.openxmlformats.org/presentationml/2006/main">
  <p:tag name="resource_record_key" val="{&quot;29&quot;:[50000283]}"/>
  <p:tag name="commondata" val="eyJoZGlkIjoiZGQxM2Y1ZGYzNDVjOTVjYmUyOTBkNzYzYTIzMjNmNWYifQ==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3158</Words>
  <Application>WPS 演示</Application>
  <PresentationFormat>自定义</PresentationFormat>
  <Paragraphs>409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Arial Unicode MS</vt:lpstr>
      <vt:lpstr>Calibri</vt:lpstr>
      <vt:lpstr>Microsoft YaHei UI</vt:lpstr>
      <vt:lpstr>仿宋</vt:lpstr>
      <vt:lpstr>Office 主题​​</vt:lpstr>
      <vt:lpstr>信息科技六年级上册</vt:lpstr>
      <vt:lpstr>PowerPoint 演示文稿</vt:lpstr>
      <vt:lpstr>第三单元 探索反馈与优化</vt:lpstr>
      <vt:lpstr>第三单元  探索反馈与优化</vt:lpstr>
      <vt:lpstr>第三单元  探索反馈与优化</vt:lpstr>
      <vt:lpstr>PowerPoint 演示文稿</vt:lpstr>
      <vt:lpstr>PowerPoint 演示文稿</vt:lpstr>
      <vt:lpstr>第1课 自动控制真方便</vt:lpstr>
      <vt:lpstr>第1课  自动控制真方便</vt:lpstr>
      <vt:lpstr>PowerPoint 演示文稿</vt:lpstr>
      <vt:lpstr>身边的自动控制</vt:lpstr>
      <vt:lpstr>身边的自动控制</vt:lpstr>
      <vt:lpstr>身边的自动控制</vt:lpstr>
      <vt:lpstr>身边的自动控制</vt:lpstr>
      <vt:lpstr>自动控制的发展</vt:lpstr>
      <vt:lpstr>自动控制的发展</vt:lpstr>
      <vt:lpstr>自动控制的发展</vt:lpstr>
      <vt:lpstr>自动控制的发展</vt:lpstr>
      <vt:lpstr>自动控制的发展</vt:lpstr>
      <vt:lpstr>自动控制的发展</vt:lpstr>
      <vt:lpstr>空调的室温控制</vt:lpstr>
      <vt:lpstr>空调的室温控制</vt:lpstr>
      <vt:lpstr>空调的室温控制</vt:lpstr>
      <vt:lpstr>空调的室温控制</vt:lpstr>
      <vt:lpstr>空调的室温控制</vt:lpstr>
      <vt:lpstr>空调的室温控制</vt:lpstr>
      <vt:lpstr>空调的室温控制</vt:lpstr>
      <vt:lpstr>第1课  系统使用要规范</vt:lpstr>
      <vt:lpstr>谢谢大家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dt</cp:lastModifiedBy>
  <cp:revision>135</cp:revision>
  <dcterms:created xsi:type="dcterms:W3CDTF">2023-12-27T01:51:00Z</dcterms:created>
  <dcterms:modified xsi:type="dcterms:W3CDTF">2025-09-09T12:53:05Z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1BCD1B52904C4550AFC9C753A9E277D5_13</vt:lpwstr>
  </property>
</Properties>
</file>